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276" r:id="rId3"/>
    <p:sldId id="293" r:id="rId4"/>
    <p:sldId id="294" r:id="rId5"/>
    <p:sldId id="295" r:id="rId6"/>
    <p:sldId id="289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8" autoAdjust="0"/>
    <p:restoredTop sz="94660"/>
  </p:normalViewPr>
  <p:slideViewPr>
    <p:cSldViewPr>
      <p:cViewPr varScale="1">
        <p:scale>
          <a:sx n="103" d="100"/>
          <a:sy n="103" d="100"/>
        </p:scale>
        <p:origin x="5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2BC2-8EB8-459C-9E6D-56B72E0EB87B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FE964-7251-4E3F-B0A4-E9154B7B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6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FE964-7251-4E3F-B0A4-E9154B7B71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2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5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2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7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9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1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9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2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55DA-2409-4340-9CD5-3CB553A0DAC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3C29-B303-4364-842A-A79F0716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5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2C83DCC-BEF3-41CF-874C-9508A5B07C03}"/>
              </a:ext>
            </a:extLst>
          </p:cNvPr>
          <p:cNvSpPr/>
          <p:nvPr/>
        </p:nvSpPr>
        <p:spPr>
          <a:xfrm>
            <a:off x="1357290" y="357166"/>
            <a:ext cx="66437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cap="all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УЧАСТИЕ г. Черногорка  в реализации  региональных Проектах РХ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" name="Группа 4">
            <a:extLst>
              <a:ext uri="{FF2B5EF4-FFF2-40B4-BE49-F238E27FC236}">
                <a16:creationId xmlns="" xmlns:a16="http://schemas.microsoft.com/office/drawing/2014/main" id="{C97E7D44-1C52-4B30-87E8-E421FDE030EF}"/>
              </a:ext>
            </a:extLst>
          </p:cNvPr>
          <p:cNvGrpSpPr/>
          <p:nvPr/>
        </p:nvGrpSpPr>
        <p:grpSpPr>
          <a:xfrm>
            <a:off x="1357290" y="1500174"/>
            <a:ext cx="6624736" cy="3871026"/>
            <a:chOff x="1403648" y="836712"/>
            <a:chExt cx="6336703" cy="3871026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E087E77E-E30D-497A-8018-69CA535321F8}"/>
                </a:ext>
              </a:extLst>
            </p:cNvPr>
            <p:cNvSpPr/>
            <p:nvPr/>
          </p:nvSpPr>
          <p:spPr>
            <a:xfrm>
              <a:off x="1403648" y="836712"/>
              <a:ext cx="6336703" cy="595542"/>
            </a:xfrm>
            <a:custGeom>
              <a:avLst/>
              <a:gdLst>
                <a:gd name="connsiteX0" fmla="*/ 0 w 6336703"/>
                <a:gd name="connsiteY0" fmla="*/ 59554 h 595542"/>
                <a:gd name="connsiteX1" fmla="*/ 59554 w 6336703"/>
                <a:gd name="connsiteY1" fmla="*/ 0 h 595542"/>
                <a:gd name="connsiteX2" fmla="*/ 6277149 w 6336703"/>
                <a:gd name="connsiteY2" fmla="*/ 0 h 595542"/>
                <a:gd name="connsiteX3" fmla="*/ 6336703 w 6336703"/>
                <a:gd name="connsiteY3" fmla="*/ 59554 h 595542"/>
                <a:gd name="connsiteX4" fmla="*/ 6336703 w 6336703"/>
                <a:gd name="connsiteY4" fmla="*/ 535988 h 595542"/>
                <a:gd name="connsiteX5" fmla="*/ 6277149 w 6336703"/>
                <a:gd name="connsiteY5" fmla="*/ 595542 h 595542"/>
                <a:gd name="connsiteX6" fmla="*/ 59554 w 6336703"/>
                <a:gd name="connsiteY6" fmla="*/ 595542 h 595542"/>
                <a:gd name="connsiteX7" fmla="*/ 0 w 6336703"/>
                <a:gd name="connsiteY7" fmla="*/ 535988 h 595542"/>
                <a:gd name="connsiteX8" fmla="*/ 0 w 6336703"/>
                <a:gd name="connsiteY8" fmla="*/ 59554 h 59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6703" h="595542">
                  <a:moveTo>
                    <a:pt x="0" y="59554"/>
                  </a:moveTo>
                  <a:cubicBezTo>
                    <a:pt x="0" y="26663"/>
                    <a:pt x="26663" y="0"/>
                    <a:pt x="59554" y="0"/>
                  </a:cubicBezTo>
                  <a:lnTo>
                    <a:pt x="6277149" y="0"/>
                  </a:lnTo>
                  <a:cubicBezTo>
                    <a:pt x="6310040" y="0"/>
                    <a:pt x="6336703" y="26663"/>
                    <a:pt x="6336703" y="59554"/>
                  </a:cubicBezTo>
                  <a:lnTo>
                    <a:pt x="6336703" y="535988"/>
                  </a:lnTo>
                  <a:cubicBezTo>
                    <a:pt x="6336703" y="568879"/>
                    <a:pt x="6310040" y="595542"/>
                    <a:pt x="6277149" y="595542"/>
                  </a:cubicBezTo>
                  <a:lnTo>
                    <a:pt x="59554" y="595542"/>
                  </a:lnTo>
                  <a:cubicBezTo>
                    <a:pt x="26663" y="595542"/>
                    <a:pt x="0" y="568879"/>
                    <a:pt x="0" y="535988"/>
                  </a:cubicBezTo>
                  <a:lnTo>
                    <a:pt x="0" y="595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35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2400" b="1" kern="1200" dirty="0"/>
                <a:t>«Современная школа»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4BF7CA3E-1C9C-44B7-8D8E-692C09E6A853}"/>
                </a:ext>
              </a:extLst>
            </p:cNvPr>
            <p:cNvSpPr/>
            <p:nvPr/>
          </p:nvSpPr>
          <p:spPr>
            <a:xfrm>
              <a:off x="1403648" y="1491808"/>
              <a:ext cx="6336703" cy="595542"/>
            </a:xfrm>
            <a:custGeom>
              <a:avLst/>
              <a:gdLst>
                <a:gd name="connsiteX0" fmla="*/ 0 w 6336703"/>
                <a:gd name="connsiteY0" fmla="*/ 59554 h 595542"/>
                <a:gd name="connsiteX1" fmla="*/ 59554 w 6336703"/>
                <a:gd name="connsiteY1" fmla="*/ 0 h 595542"/>
                <a:gd name="connsiteX2" fmla="*/ 6277149 w 6336703"/>
                <a:gd name="connsiteY2" fmla="*/ 0 h 595542"/>
                <a:gd name="connsiteX3" fmla="*/ 6336703 w 6336703"/>
                <a:gd name="connsiteY3" fmla="*/ 59554 h 595542"/>
                <a:gd name="connsiteX4" fmla="*/ 6336703 w 6336703"/>
                <a:gd name="connsiteY4" fmla="*/ 535988 h 595542"/>
                <a:gd name="connsiteX5" fmla="*/ 6277149 w 6336703"/>
                <a:gd name="connsiteY5" fmla="*/ 595542 h 595542"/>
                <a:gd name="connsiteX6" fmla="*/ 59554 w 6336703"/>
                <a:gd name="connsiteY6" fmla="*/ 595542 h 595542"/>
                <a:gd name="connsiteX7" fmla="*/ 0 w 6336703"/>
                <a:gd name="connsiteY7" fmla="*/ 535988 h 595542"/>
                <a:gd name="connsiteX8" fmla="*/ 0 w 6336703"/>
                <a:gd name="connsiteY8" fmla="*/ 59554 h 59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6703" h="595542">
                  <a:moveTo>
                    <a:pt x="0" y="59554"/>
                  </a:moveTo>
                  <a:cubicBezTo>
                    <a:pt x="0" y="26663"/>
                    <a:pt x="26663" y="0"/>
                    <a:pt x="59554" y="0"/>
                  </a:cubicBezTo>
                  <a:lnTo>
                    <a:pt x="6277149" y="0"/>
                  </a:lnTo>
                  <a:cubicBezTo>
                    <a:pt x="6310040" y="0"/>
                    <a:pt x="6336703" y="26663"/>
                    <a:pt x="6336703" y="59554"/>
                  </a:cubicBezTo>
                  <a:lnTo>
                    <a:pt x="6336703" y="535988"/>
                  </a:lnTo>
                  <a:cubicBezTo>
                    <a:pt x="6336703" y="568879"/>
                    <a:pt x="6310040" y="595542"/>
                    <a:pt x="6277149" y="595542"/>
                  </a:cubicBezTo>
                  <a:lnTo>
                    <a:pt x="59554" y="595542"/>
                  </a:lnTo>
                  <a:cubicBezTo>
                    <a:pt x="26663" y="595542"/>
                    <a:pt x="0" y="568879"/>
                    <a:pt x="0" y="535988"/>
                  </a:cubicBezTo>
                  <a:lnTo>
                    <a:pt x="0" y="595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35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2400" b="1" kern="1200" dirty="0"/>
                <a:t>«Успех каждого ребенка»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0141A1BA-3E5B-4804-9CA6-84AF14D6E69E}"/>
                </a:ext>
              </a:extLst>
            </p:cNvPr>
            <p:cNvSpPr/>
            <p:nvPr/>
          </p:nvSpPr>
          <p:spPr>
            <a:xfrm>
              <a:off x="1403648" y="2146905"/>
              <a:ext cx="6336703" cy="595542"/>
            </a:xfrm>
            <a:custGeom>
              <a:avLst/>
              <a:gdLst>
                <a:gd name="connsiteX0" fmla="*/ 0 w 6336703"/>
                <a:gd name="connsiteY0" fmla="*/ 59554 h 595542"/>
                <a:gd name="connsiteX1" fmla="*/ 59554 w 6336703"/>
                <a:gd name="connsiteY1" fmla="*/ 0 h 595542"/>
                <a:gd name="connsiteX2" fmla="*/ 6277149 w 6336703"/>
                <a:gd name="connsiteY2" fmla="*/ 0 h 595542"/>
                <a:gd name="connsiteX3" fmla="*/ 6336703 w 6336703"/>
                <a:gd name="connsiteY3" fmla="*/ 59554 h 595542"/>
                <a:gd name="connsiteX4" fmla="*/ 6336703 w 6336703"/>
                <a:gd name="connsiteY4" fmla="*/ 535988 h 595542"/>
                <a:gd name="connsiteX5" fmla="*/ 6277149 w 6336703"/>
                <a:gd name="connsiteY5" fmla="*/ 595542 h 595542"/>
                <a:gd name="connsiteX6" fmla="*/ 59554 w 6336703"/>
                <a:gd name="connsiteY6" fmla="*/ 595542 h 595542"/>
                <a:gd name="connsiteX7" fmla="*/ 0 w 6336703"/>
                <a:gd name="connsiteY7" fmla="*/ 535988 h 595542"/>
                <a:gd name="connsiteX8" fmla="*/ 0 w 6336703"/>
                <a:gd name="connsiteY8" fmla="*/ 59554 h 59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6703" h="595542">
                  <a:moveTo>
                    <a:pt x="0" y="59554"/>
                  </a:moveTo>
                  <a:cubicBezTo>
                    <a:pt x="0" y="26663"/>
                    <a:pt x="26663" y="0"/>
                    <a:pt x="59554" y="0"/>
                  </a:cubicBezTo>
                  <a:lnTo>
                    <a:pt x="6277149" y="0"/>
                  </a:lnTo>
                  <a:cubicBezTo>
                    <a:pt x="6310040" y="0"/>
                    <a:pt x="6336703" y="26663"/>
                    <a:pt x="6336703" y="59554"/>
                  </a:cubicBezTo>
                  <a:lnTo>
                    <a:pt x="6336703" y="535988"/>
                  </a:lnTo>
                  <a:cubicBezTo>
                    <a:pt x="6336703" y="568879"/>
                    <a:pt x="6310040" y="595542"/>
                    <a:pt x="6277149" y="595542"/>
                  </a:cubicBezTo>
                  <a:lnTo>
                    <a:pt x="59554" y="595542"/>
                  </a:lnTo>
                  <a:cubicBezTo>
                    <a:pt x="26663" y="595542"/>
                    <a:pt x="0" y="568879"/>
                    <a:pt x="0" y="535988"/>
                  </a:cubicBezTo>
                  <a:lnTo>
                    <a:pt x="0" y="595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35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2400" b="1" kern="1200"/>
                <a:t>«Цифровая образовательная среда»</a:t>
              </a:r>
              <a:endParaRPr lang="ru-RU" sz="2400" b="1" kern="1200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EA927C1B-4622-4B12-95FB-583E46B13F46}"/>
                </a:ext>
              </a:extLst>
            </p:cNvPr>
            <p:cNvSpPr/>
            <p:nvPr/>
          </p:nvSpPr>
          <p:spPr>
            <a:xfrm>
              <a:off x="1403648" y="2802002"/>
              <a:ext cx="6336703" cy="595542"/>
            </a:xfrm>
            <a:custGeom>
              <a:avLst/>
              <a:gdLst>
                <a:gd name="connsiteX0" fmla="*/ 0 w 6336703"/>
                <a:gd name="connsiteY0" fmla="*/ 59554 h 595542"/>
                <a:gd name="connsiteX1" fmla="*/ 59554 w 6336703"/>
                <a:gd name="connsiteY1" fmla="*/ 0 h 595542"/>
                <a:gd name="connsiteX2" fmla="*/ 6277149 w 6336703"/>
                <a:gd name="connsiteY2" fmla="*/ 0 h 595542"/>
                <a:gd name="connsiteX3" fmla="*/ 6336703 w 6336703"/>
                <a:gd name="connsiteY3" fmla="*/ 59554 h 595542"/>
                <a:gd name="connsiteX4" fmla="*/ 6336703 w 6336703"/>
                <a:gd name="connsiteY4" fmla="*/ 535988 h 595542"/>
                <a:gd name="connsiteX5" fmla="*/ 6277149 w 6336703"/>
                <a:gd name="connsiteY5" fmla="*/ 595542 h 595542"/>
                <a:gd name="connsiteX6" fmla="*/ 59554 w 6336703"/>
                <a:gd name="connsiteY6" fmla="*/ 595542 h 595542"/>
                <a:gd name="connsiteX7" fmla="*/ 0 w 6336703"/>
                <a:gd name="connsiteY7" fmla="*/ 535988 h 595542"/>
                <a:gd name="connsiteX8" fmla="*/ 0 w 6336703"/>
                <a:gd name="connsiteY8" fmla="*/ 59554 h 59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6703" h="595542">
                  <a:moveTo>
                    <a:pt x="0" y="59554"/>
                  </a:moveTo>
                  <a:cubicBezTo>
                    <a:pt x="0" y="26663"/>
                    <a:pt x="26663" y="0"/>
                    <a:pt x="59554" y="0"/>
                  </a:cubicBezTo>
                  <a:lnTo>
                    <a:pt x="6277149" y="0"/>
                  </a:lnTo>
                  <a:cubicBezTo>
                    <a:pt x="6310040" y="0"/>
                    <a:pt x="6336703" y="26663"/>
                    <a:pt x="6336703" y="59554"/>
                  </a:cubicBezTo>
                  <a:lnTo>
                    <a:pt x="6336703" y="535988"/>
                  </a:lnTo>
                  <a:cubicBezTo>
                    <a:pt x="6336703" y="568879"/>
                    <a:pt x="6310040" y="595542"/>
                    <a:pt x="6277149" y="595542"/>
                  </a:cubicBezTo>
                  <a:lnTo>
                    <a:pt x="59554" y="595542"/>
                  </a:lnTo>
                  <a:cubicBezTo>
                    <a:pt x="26663" y="595542"/>
                    <a:pt x="0" y="568879"/>
                    <a:pt x="0" y="535988"/>
                  </a:cubicBezTo>
                  <a:lnTo>
                    <a:pt x="0" y="595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35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2400" b="1" kern="1200" dirty="0" smtClean="0"/>
                <a:t>«</a:t>
              </a:r>
              <a:r>
                <a:rPr lang="ru-RU" sz="2400" b="1" dirty="0" smtClean="0"/>
                <a:t>Поддержка семей, имеющих детей</a:t>
              </a:r>
              <a:r>
                <a:rPr lang="ru-RU" sz="2400" b="1" kern="1200" dirty="0" smtClean="0"/>
                <a:t>»</a:t>
              </a:r>
              <a:endParaRPr lang="ru-RU" sz="2400" b="1" kern="1200" dirty="0"/>
            </a:p>
          </p:txBody>
        </p:sp>
        <p:sp>
          <p:nvSpPr>
            <p:cNvPr id="15" name="Прямоугольник: скругленные углы 14" descr="Мольберт">
              <a:extLst>
                <a:ext uri="{FF2B5EF4-FFF2-40B4-BE49-F238E27FC236}">
                  <a16:creationId xmlns="" xmlns:a16="http://schemas.microsoft.com/office/drawing/2014/main" id="{BA3DC022-9A54-49FD-9ED6-5A523B2ABBAF}"/>
                </a:ext>
              </a:extLst>
            </p:cNvPr>
            <p:cNvSpPr/>
            <p:nvPr/>
          </p:nvSpPr>
          <p:spPr>
            <a:xfrm>
              <a:off x="1475660" y="3460844"/>
              <a:ext cx="1267340" cy="476434"/>
            </a:xfrm>
            <a:prstGeom prst="roundRect">
              <a:avLst>
                <a:gd name="adj" fmla="val 10000"/>
              </a:avLst>
            </a:pr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"/>
                  </a:ext>
                </a:extLst>
              </a:blip>
              <a:srcRect/>
              <a:stretch>
                <a:fillRect t="-83000" b="-8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A27B89C9-AFD0-4C5E-BB52-1C44ADF2DE04}"/>
                </a:ext>
              </a:extLst>
            </p:cNvPr>
            <p:cNvSpPr/>
            <p:nvPr/>
          </p:nvSpPr>
          <p:spPr>
            <a:xfrm>
              <a:off x="1403648" y="3457099"/>
              <a:ext cx="6336703" cy="595542"/>
            </a:xfrm>
            <a:custGeom>
              <a:avLst/>
              <a:gdLst>
                <a:gd name="connsiteX0" fmla="*/ 0 w 6336703"/>
                <a:gd name="connsiteY0" fmla="*/ 59554 h 595542"/>
                <a:gd name="connsiteX1" fmla="*/ 59554 w 6336703"/>
                <a:gd name="connsiteY1" fmla="*/ 0 h 595542"/>
                <a:gd name="connsiteX2" fmla="*/ 6277149 w 6336703"/>
                <a:gd name="connsiteY2" fmla="*/ 0 h 595542"/>
                <a:gd name="connsiteX3" fmla="*/ 6336703 w 6336703"/>
                <a:gd name="connsiteY3" fmla="*/ 59554 h 595542"/>
                <a:gd name="connsiteX4" fmla="*/ 6336703 w 6336703"/>
                <a:gd name="connsiteY4" fmla="*/ 535988 h 595542"/>
                <a:gd name="connsiteX5" fmla="*/ 6277149 w 6336703"/>
                <a:gd name="connsiteY5" fmla="*/ 595542 h 595542"/>
                <a:gd name="connsiteX6" fmla="*/ 59554 w 6336703"/>
                <a:gd name="connsiteY6" fmla="*/ 595542 h 595542"/>
                <a:gd name="connsiteX7" fmla="*/ 0 w 6336703"/>
                <a:gd name="connsiteY7" fmla="*/ 535988 h 595542"/>
                <a:gd name="connsiteX8" fmla="*/ 0 w 6336703"/>
                <a:gd name="connsiteY8" fmla="*/ 59554 h 59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6703" h="595542">
                  <a:moveTo>
                    <a:pt x="0" y="59554"/>
                  </a:moveTo>
                  <a:cubicBezTo>
                    <a:pt x="0" y="26663"/>
                    <a:pt x="26663" y="0"/>
                    <a:pt x="59554" y="0"/>
                  </a:cubicBezTo>
                  <a:lnTo>
                    <a:pt x="6277149" y="0"/>
                  </a:lnTo>
                  <a:cubicBezTo>
                    <a:pt x="6310040" y="0"/>
                    <a:pt x="6336703" y="26663"/>
                    <a:pt x="6336703" y="59554"/>
                  </a:cubicBezTo>
                  <a:lnTo>
                    <a:pt x="6336703" y="535988"/>
                  </a:lnTo>
                  <a:cubicBezTo>
                    <a:pt x="6336703" y="568879"/>
                    <a:pt x="6310040" y="595542"/>
                    <a:pt x="6277149" y="595542"/>
                  </a:cubicBezTo>
                  <a:lnTo>
                    <a:pt x="59554" y="595542"/>
                  </a:lnTo>
                  <a:cubicBezTo>
                    <a:pt x="26663" y="595542"/>
                    <a:pt x="0" y="568879"/>
                    <a:pt x="0" y="535988"/>
                  </a:cubicBezTo>
                  <a:lnTo>
                    <a:pt x="0" y="595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35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2400" b="1" kern="1200" dirty="0"/>
                <a:t>«Учитель будущего»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89D42C5A-E407-4E68-90F8-083D6510ED07}"/>
                </a:ext>
              </a:extLst>
            </p:cNvPr>
            <p:cNvSpPr/>
            <p:nvPr/>
          </p:nvSpPr>
          <p:spPr>
            <a:xfrm>
              <a:off x="1763688" y="4125290"/>
              <a:ext cx="1267340" cy="4764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6B5404B3-70A9-40C5-910E-0CB42B6609B1}"/>
                </a:ext>
              </a:extLst>
            </p:cNvPr>
            <p:cNvSpPr/>
            <p:nvPr/>
          </p:nvSpPr>
          <p:spPr>
            <a:xfrm>
              <a:off x="1403648" y="4112196"/>
              <a:ext cx="6336703" cy="595542"/>
            </a:xfrm>
            <a:custGeom>
              <a:avLst/>
              <a:gdLst>
                <a:gd name="connsiteX0" fmla="*/ 0 w 6336703"/>
                <a:gd name="connsiteY0" fmla="*/ 59554 h 595542"/>
                <a:gd name="connsiteX1" fmla="*/ 59554 w 6336703"/>
                <a:gd name="connsiteY1" fmla="*/ 0 h 595542"/>
                <a:gd name="connsiteX2" fmla="*/ 6277149 w 6336703"/>
                <a:gd name="connsiteY2" fmla="*/ 0 h 595542"/>
                <a:gd name="connsiteX3" fmla="*/ 6336703 w 6336703"/>
                <a:gd name="connsiteY3" fmla="*/ 59554 h 595542"/>
                <a:gd name="connsiteX4" fmla="*/ 6336703 w 6336703"/>
                <a:gd name="connsiteY4" fmla="*/ 535988 h 595542"/>
                <a:gd name="connsiteX5" fmla="*/ 6277149 w 6336703"/>
                <a:gd name="connsiteY5" fmla="*/ 595542 h 595542"/>
                <a:gd name="connsiteX6" fmla="*/ 59554 w 6336703"/>
                <a:gd name="connsiteY6" fmla="*/ 595542 h 595542"/>
                <a:gd name="connsiteX7" fmla="*/ 0 w 6336703"/>
                <a:gd name="connsiteY7" fmla="*/ 535988 h 595542"/>
                <a:gd name="connsiteX8" fmla="*/ 0 w 6336703"/>
                <a:gd name="connsiteY8" fmla="*/ 59554 h 59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6703" h="595542">
                  <a:moveTo>
                    <a:pt x="0" y="59554"/>
                  </a:moveTo>
                  <a:cubicBezTo>
                    <a:pt x="0" y="26663"/>
                    <a:pt x="26663" y="0"/>
                    <a:pt x="59554" y="0"/>
                  </a:cubicBezTo>
                  <a:lnTo>
                    <a:pt x="6277149" y="0"/>
                  </a:lnTo>
                  <a:cubicBezTo>
                    <a:pt x="6310040" y="0"/>
                    <a:pt x="6336703" y="26663"/>
                    <a:pt x="6336703" y="59554"/>
                  </a:cubicBezTo>
                  <a:lnTo>
                    <a:pt x="6336703" y="535988"/>
                  </a:lnTo>
                  <a:cubicBezTo>
                    <a:pt x="6336703" y="568879"/>
                    <a:pt x="6310040" y="595542"/>
                    <a:pt x="6277149" y="595542"/>
                  </a:cubicBezTo>
                  <a:lnTo>
                    <a:pt x="59554" y="595542"/>
                  </a:lnTo>
                  <a:cubicBezTo>
                    <a:pt x="26663" y="595542"/>
                    <a:pt x="0" y="568879"/>
                    <a:pt x="0" y="535988"/>
                  </a:cubicBezTo>
                  <a:lnTo>
                    <a:pt x="0" y="595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35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endParaRPr lang="ru-RU" sz="2400" b="1" kern="1200" dirty="0"/>
            </a:p>
          </p:txBody>
        </p:sp>
      </p:grpSp>
      <p:pic>
        <p:nvPicPr>
          <p:cNvPr id="8" name="Picture 2" descr="Картинки по запросу слоган информационная открытость образовательной организации">
            <a:extLst>
              <a:ext uri="{FF2B5EF4-FFF2-40B4-BE49-F238E27FC236}">
                <a16:creationId xmlns="" xmlns:a16="http://schemas.microsoft.com/office/drawing/2014/main" id="{2A53DCE2-96FA-49B0-836F-8C7F43F7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5286388"/>
            <a:ext cx="3177977" cy="13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7E092F4-DF9C-4673-9927-E83D2265B57A}"/>
              </a:ext>
            </a:extLst>
          </p:cNvPr>
          <p:cNvSpPr txBox="1"/>
          <p:nvPr/>
        </p:nvSpPr>
        <p:spPr>
          <a:xfrm>
            <a:off x="1714480" y="157161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9F02F6C-4EE5-4C62-A565-5189D3A05205}"/>
              </a:ext>
            </a:extLst>
          </p:cNvPr>
          <p:cNvSpPr txBox="1"/>
          <p:nvPr/>
        </p:nvSpPr>
        <p:spPr>
          <a:xfrm>
            <a:off x="1714480" y="21431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FEC1F08-C82B-4845-A5D9-62C269768E20}"/>
              </a:ext>
            </a:extLst>
          </p:cNvPr>
          <p:cNvSpPr txBox="1"/>
          <p:nvPr/>
        </p:nvSpPr>
        <p:spPr>
          <a:xfrm>
            <a:off x="1714480" y="28574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A51A3EF-6720-4007-BFCA-F93F70258D50}"/>
              </a:ext>
            </a:extLst>
          </p:cNvPr>
          <p:cNvSpPr txBox="1"/>
          <p:nvPr/>
        </p:nvSpPr>
        <p:spPr>
          <a:xfrm>
            <a:off x="1714480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3EBD57A-5361-4A40-A4F8-DA08C895660B}"/>
              </a:ext>
            </a:extLst>
          </p:cNvPr>
          <p:cNvSpPr txBox="1"/>
          <p:nvPr/>
        </p:nvSpPr>
        <p:spPr>
          <a:xfrm>
            <a:off x="1714480" y="41433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3E4B679-7869-48E3-A266-7FFAA4A8C58B}"/>
              </a:ext>
            </a:extLst>
          </p:cNvPr>
          <p:cNvSpPr txBox="1"/>
          <p:nvPr/>
        </p:nvSpPr>
        <p:spPr>
          <a:xfrm>
            <a:off x="1714480" y="478632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4786322"/>
            <a:ext cx="38926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prstClr val="white"/>
                </a:solidFill>
              </a:rPr>
              <a:t>«Социальная активность» 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403" y="260648"/>
            <a:ext cx="7848872" cy="72008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Национальный проект «Образование»</a:t>
            </a:r>
            <a:endParaRPr lang="ru-RU" sz="3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23561"/>
            <a:ext cx="8363272" cy="32267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34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Задача </a:t>
            </a: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проекта: </a:t>
            </a:r>
            <a:endParaRPr lang="ru-RU" sz="3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создание современной и безопасной образовательной среды, обеспечивающей высокое качество и доступность образования всех уровней</a:t>
            </a:r>
            <a:endParaRPr lang="ru-RU" sz="3400" b="1" dirty="0">
              <a:solidFill>
                <a:schemeClr val="bg1"/>
              </a:solidFill>
              <a:effectLst/>
              <a:latin typeface="Arial Narrow" pitchFamily="34" charset="0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6815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3" y="1052736"/>
            <a:ext cx="74168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Arial Narrow" pitchFamily="34" charset="0"/>
              </a:rPr>
              <a:t>Проект 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Arial Narrow" pitchFamily="34" charset="0"/>
              </a:rPr>
              <a:t>     «Цифровая образовательная среда»</a:t>
            </a:r>
            <a:endParaRPr lang="ru-RU" sz="3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8123"/>
            <a:ext cx="1944216" cy="181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9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64739"/>
              </p:ext>
            </p:extLst>
          </p:nvPr>
        </p:nvGraphicFramePr>
        <p:xfrm>
          <a:off x="323529" y="260648"/>
          <a:ext cx="8568952" cy="6303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1"/>
                <a:gridCol w="5978196"/>
                <a:gridCol w="934572"/>
                <a:gridCol w="1368153"/>
              </a:tblGrid>
              <a:tr h="2949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 Narrow" pitchFamily="34" charset="0"/>
                        </a:rPr>
                        <a:t>Наименование </a:t>
                      </a:r>
                      <a:r>
                        <a:rPr lang="ru-RU" sz="2200" dirty="0" smtClean="0">
                          <a:effectLst/>
                          <a:latin typeface="Arial Narrow" pitchFamily="34" charset="0"/>
                        </a:rPr>
                        <a:t>мероприятия</a:t>
                      </a:r>
                      <a:endParaRPr lang="ru-RU" sz="2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Сроки реализации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начало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окончание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8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Обновление информационного наполнения и функциональных возможностей открытых и общедоступных информационных ресурсов образовательных организаций – официальных сайтов в сети Интернет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к 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концу 2019 г. - не менее чем 20 %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 концу 2020 г. – не менее 40%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 концу 2021 г. – не менее 70%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 концу 2022 г. – 100%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2023 г. – 100%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2024 г. – 100% </a:t>
                      </a: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образовательных 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организаций г. </a:t>
                      </a: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Черногорска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2019 г.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2022 г.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18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Обеспечение образовательных организаций Интернет-соединением со скоростью не менее 100 Мб/c и гарантированным интернет-трафиком: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к 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концу 2019 г. – не менее 65%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 концу 2020 г. – не менее 75%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 концу 2021 г. – не менее 85%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 концу 2022 г. – не менее 95%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 концу 2023 г. не менее 100%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к концу 2024 г. не менее 100%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образовательных организаций г. </a:t>
                      </a: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Черногорска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itchFamily="34" charset="0"/>
                        </a:rPr>
                        <a:t>2019 г.</a:t>
                      </a:r>
                      <a:endParaRPr lang="ru-RU" sz="18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1944216" cy="173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529343"/>
              </p:ext>
            </p:extLst>
          </p:nvPr>
        </p:nvGraphicFramePr>
        <p:xfrm>
          <a:off x="179514" y="188640"/>
          <a:ext cx="8784973" cy="612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420"/>
                <a:gridCol w="5693845"/>
                <a:gridCol w="1290740"/>
                <a:gridCol w="1275968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Внедрение целевой модели цифровой образовательной среды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 Narrow" pitchFamily="34" charset="0"/>
                        </a:rPr>
                        <a:t>2020 г.</a:t>
                      </a:r>
                      <a:endParaRPr lang="ru-RU" sz="20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20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Внедрение в образовательную программу современных цифровых технологий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к 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концу 2020 г. – не  менее, чем в 5 % ОО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к концу 2021 г. – не менее, чем в 10% ОО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к концу 2022 г. - не менее, чем в 15% ОО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к концу 2023 г. - не менее, чем в 20% ОО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концу 2024 г. - не менее, чем в 25% </a:t>
                      </a: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ОО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2020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Повышение квалификации, работников, привлекаемых к образовательной деятельности, на базе организаций, в том числе осуществляющих образовательную деятельность по образовательным программам высшего образования, с целью повышения их компетенций в области современных технологий электронного обучения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i="1" dirty="0">
                          <a:effectLst/>
                          <a:latin typeface="Arial Narrow" pitchFamily="34" charset="0"/>
                        </a:rPr>
                        <a:t>в соответствии с планом-графиком, не реже 1 </a:t>
                      </a:r>
                      <a:r>
                        <a:rPr lang="ru-RU" sz="2000" b="1" i="1" dirty="0" smtClean="0">
                          <a:effectLst/>
                          <a:latin typeface="Arial Narrow" pitchFamily="34" charset="0"/>
                        </a:rPr>
                        <a:t>раза в 3 года)</a:t>
                      </a:r>
                      <a:endParaRPr lang="ru-RU" sz="2000" b="1" i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 Narrow" pitchFamily="34" charset="0"/>
                        </a:rPr>
                        <a:t>2020 г.</a:t>
                      </a:r>
                      <a:endParaRPr lang="ru-RU" sz="20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8722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28" y="211268"/>
            <a:ext cx="7848872" cy="72008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Национальный проект «Образование»</a:t>
            </a:r>
            <a:endParaRPr lang="ru-RU" sz="3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363272" cy="32267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34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Задача </a:t>
            </a: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проекта: </a:t>
            </a:r>
            <a:endParaRPr lang="ru-RU" sz="3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внедрение национальной системы профессионального роста педагогических работников, охватывающей не менее 50% учителей общеобразовательных организаций</a:t>
            </a:r>
            <a:endParaRPr lang="ru-RU" sz="3400" b="1" dirty="0">
              <a:solidFill>
                <a:schemeClr val="bg1"/>
              </a:solidFill>
              <a:effectLst/>
              <a:latin typeface="Arial Narrow" pitchFamily="34" charset="0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3991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3" y="1052736"/>
            <a:ext cx="7416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Arial Narrow" pitchFamily="34" charset="0"/>
              </a:rPr>
              <a:t>Проект 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Arial Narrow" pitchFamily="34" charset="0"/>
              </a:rPr>
              <a:t>     «Учитель будущего»</a:t>
            </a:r>
            <a:endParaRPr lang="ru-RU" sz="3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8" y="1737418"/>
            <a:ext cx="2016466" cy="18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32318"/>
              </p:ext>
            </p:extLst>
          </p:nvPr>
        </p:nvGraphicFramePr>
        <p:xfrm>
          <a:off x="251520" y="348171"/>
          <a:ext cx="8640960" cy="6222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6023626"/>
                <a:gridCol w="1033158"/>
                <a:gridCol w="1296144"/>
              </a:tblGrid>
              <a:tr h="2234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Наименование мероприятия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Сроки реализации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начало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окончание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</a:tr>
              <a:tr h="285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Повышение квалификации педагогических работников в форматах непрерывного образования на базе центра непрерывного повышения </a:t>
                      </a:r>
                      <a:r>
                        <a:rPr lang="ru-RU" sz="2000" b="1" dirty="0" err="1">
                          <a:effectLst/>
                          <a:latin typeface="Arial Narrow" pitchFamily="34" charset="0"/>
                        </a:rPr>
                        <a:t>профмастерства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(2020 г. – не менее 5%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2021 г. – не менее 10%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2022 г. – не менее 20%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2023 г. – не менее 30%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 – не менее 50%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от общего количества педагогических работников образовательных организаций г. Черногорска)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48" marR="67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2020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</a:tr>
              <a:tr h="1976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Прохождение педагогическими работниками добровольной независимой оценки профессиональной квалификации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(2022 г. – не менее 4%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2023 г. – не менее 8%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 – не менее 10% </a:t>
                      </a:r>
                      <a:endParaRPr lang="ru-RU" sz="2000" b="1" dirty="0" smtClean="0">
                        <a:effectLst/>
                        <a:latin typeface="Arial Narrow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от общего количества педагогических работников образовательных организаций г. Черногорска)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48" marR="67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2022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248" marR="67248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16466" cy="18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2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924325"/>
              </p:ext>
            </p:extLst>
          </p:nvPr>
        </p:nvGraphicFramePr>
        <p:xfrm>
          <a:off x="395536" y="476672"/>
          <a:ext cx="8424935" cy="165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/>
                <a:gridCol w="5738098"/>
                <a:gridCol w="1240224"/>
                <a:gridCol w="1230589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Поддержка и сопровождение, в том числе наставничество педагогических работников в возрасте до 35 лет в первые три года работы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(не менее 70 % учителей вовлечены в различные формы поддержки и сопровождения)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2020 г.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43" y="4005064"/>
            <a:ext cx="2016466" cy="18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162880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983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Проект </a:t>
            </a:r>
            <a:b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«Социальная активность»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3128" y="1779598"/>
            <a:ext cx="6580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latin typeface="Bookman Old Style" pitchFamily="18" charset="0"/>
              </a:rPr>
              <a:t>Цель: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развитие добровольчества (</a:t>
            </a:r>
            <a:r>
              <a:rPr lang="ru-RU" sz="2400" b="1" dirty="0" err="1">
                <a:solidFill>
                  <a:schemeClr val="bg1"/>
                </a:solidFill>
                <a:latin typeface="Bookman Old Style" pitchFamily="18" charset="0"/>
              </a:rPr>
              <a:t>волонтерства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), развитие талантов и способностей у детей и молодежи, в </a:t>
            </a:r>
            <a:r>
              <a:rPr lang="ru-RU" sz="2400" b="1" dirty="0" err="1">
                <a:solidFill>
                  <a:schemeClr val="bg1"/>
                </a:solidFill>
                <a:latin typeface="Bookman Old Style" pitchFamily="18" charset="0"/>
              </a:rPr>
              <a:t>т.ч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. студентов, путем поддержки общественных инициатив и проектов, вовлечения к 2024 году в добровольческую деятельность 12 % граждан, вовлечения 35 % молодежи в творческую деятельность и 55 % студентов в клубное студенческое движение.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Социальная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активность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D:\РМЦ\Брендбук РМЦ\лого Успех каждого ребенка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8"/>
          <a:stretch/>
        </p:blipFill>
        <p:spPr bwMode="auto">
          <a:xfrm>
            <a:off x="611560" y="404664"/>
            <a:ext cx="1295406" cy="17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Bookman Old Style" pitchFamily="18" charset="0"/>
              </a:rPr>
              <a:t>Основные показатели проекта:</a:t>
            </a:r>
            <a:endParaRPr lang="ru-RU" sz="3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1. Численность обучающихся, вовлеченных в деятельность общественных объединений на базах образовательных организаций – 15 000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2. Доля граждан РХ, вовлеченных в добровольческую деятельность – не менее 20%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3. Доля молодежи, задействованной в мероприятиях по вовлечению в творческую деятельность – 35%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4. Доля студентов, вовлеченных в клубное студенческое движение – 70%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D:\РМЦ\Брендбук РМЦ\лого Успех каждого ребенка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33"/>
          <a:stretch/>
        </p:blipFill>
        <p:spPr bwMode="auto">
          <a:xfrm>
            <a:off x="323528" y="414683"/>
            <a:ext cx="1295406" cy="17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7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Проект </a:t>
            </a:r>
            <a:b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«Успех каждого ребенка»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916832"/>
            <a:ext cx="656307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Цель: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 обеспечение </a:t>
            </a:r>
            <a:r>
              <a:rPr lang="ru-RU" sz="2400" b="1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к 2024 году для детей в возрасте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от </a:t>
            </a:r>
            <a:r>
              <a:rPr lang="ru-RU" sz="2400" b="1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5 до 18 лет доступных для каждого и качественных условий для воспитания гармонично развитой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и </a:t>
            </a:r>
            <a:r>
              <a:rPr lang="ru-RU" sz="2400" b="1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социально ответственной личности путем увеличения охвата дополнительным образованием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до </a:t>
            </a:r>
            <a:r>
              <a:rPr lang="ru-RU" sz="2400" b="1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80 % от общего числа детей, обновления содержания и методов дополнительного образования детей, развития кадрового потенциала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 и </a:t>
            </a:r>
            <a:r>
              <a:rPr lang="ru-RU" sz="2400" b="1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модернизации инфраструктуры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системы дополнительного </a:t>
            </a:r>
            <a:r>
              <a:rPr lang="ru-RU" sz="2400" b="1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образования детей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135" y="2092145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Успех каждого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41363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Bookman Old Style" pitchFamily="18" charset="0"/>
              </a:rPr>
              <a:t>Основные показатели проекта:</a:t>
            </a:r>
            <a:endParaRPr lang="ru-RU" sz="3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1. Доля детей в возрасте от 5 до 18 лет, охваченных дополнительным образованием -80% к 2024 году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2. Число детей, охваченных деятельностью детских технопарков «</a:t>
            </a:r>
            <a:r>
              <a:rPr lang="ru-RU" sz="2400" dirty="0" err="1" smtClean="0">
                <a:solidFill>
                  <a:schemeClr val="bg1"/>
                </a:solidFill>
                <a:latin typeface="Bookman Old Style" pitchFamily="18" charset="0"/>
              </a:rPr>
              <a:t>Кванториум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»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 – 18,8 </a:t>
            </a:r>
            <a:r>
              <a:rPr lang="ru-RU" sz="2400" dirty="0" err="1" smtClean="0">
                <a:solidFill>
                  <a:schemeClr val="bg1"/>
                </a:solidFill>
                <a:latin typeface="Bookman Old Style" pitchFamily="18" charset="0"/>
              </a:rPr>
              <a:t>тыс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 чел.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3. Число участников открытых онлайн-уроков, реализуемых с учетом опыта цикла открытых уроков, направленных на раннюю профориентацию – 0,066 </a:t>
            </a:r>
            <a:r>
              <a:rPr lang="ru-RU" sz="2400" dirty="0" err="1" smtClean="0">
                <a:solidFill>
                  <a:schemeClr val="bg1"/>
                </a:solidFill>
                <a:latin typeface="Bookman Old Style" pitchFamily="18" charset="0"/>
              </a:rPr>
              <a:t>млн.чел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4. Число детей, получивших рекомендации по построению индивидуального учебного плана в соответствии с выбранными профессиональными компетенциями – 18,5 </a:t>
            </a:r>
            <a:r>
              <a:rPr lang="ru-RU" sz="2400" dirty="0" err="1" smtClean="0">
                <a:solidFill>
                  <a:schemeClr val="bg1"/>
                </a:solidFill>
                <a:latin typeface="Bookman Old Style" pitchFamily="18" charset="0"/>
              </a:rPr>
              <a:t>тыс.чел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1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28" y="332656"/>
            <a:ext cx="7848872" cy="72008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Национальный проект «Образование»</a:t>
            </a:r>
            <a:endParaRPr lang="ru-RU" sz="3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254" y="2492896"/>
            <a:ext cx="8679225" cy="41373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Задача </a:t>
            </a: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проекта: </a:t>
            </a:r>
            <a:endParaRPr lang="ru-RU" sz="3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              формирование </a:t>
            </a: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</a:t>
            </a:r>
            <a:endParaRPr lang="ru-RU" sz="3400" b="1" dirty="0">
              <a:solidFill>
                <a:schemeClr val="bg1"/>
              </a:solidFill>
              <a:effectLst/>
              <a:latin typeface="Arial Narrow" pitchFamily="34" charset="0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1440159" cy="120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5766" y="1268760"/>
            <a:ext cx="7156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Arial Narrow" pitchFamily="34" charset="0"/>
              </a:rPr>
              <a:t>  Проект «Успех каждого ребёнка»</a:t>
            </a:r>
            <a:endParaRPr lang="ru-RU" sz="3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7" name="Picture 3" descr="H:\Мои документы\НПА\КОНЦЕПЦИИ и ПРОГРАММЫ\Проект ОБРАЗОВАНИЕ 2019-2024\uspexkajdog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4" y="1484784"/>
            <a:ext cx="17978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753569" y="39060"/>
            <a:ext cx="7498951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  <a:latin typeface="Arial Narrow" pitchFamily="34" charset="0"/>
              </a:rPr>
              <a:t>ДТ «Кванториум», г. Черногорск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05342"/>
            <a:ext cx="871296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Arial Narrow" pitchFamily="34" charset="0"/>
              </a:rPr>
              <a:t>2020 </a:t>
            </a:r>
            <a:r>
              <a:rPr lang="ru-RU" sz="2500" dirty="0">
                <a:solidFill>
                  <a:schemeClr val="bg1"/>
                </a:solidFill>
                <a:latin typeface="Arial Narrow" pitchFamily="34" charset="0"/>
              </a:rPr>
              <a:t>год</a:t>
            </a:r>
          </a:p>
          <a:p>
            <a:r>
              <a:rPr lang="ru-RU" sz="2500" dirty="0">
                <a:solidFill>
                  <a:schemeClr val="bg1"/>
                </a:solidFill>
                <a:latin typeface="Arial Narrow" pitchFamily="34" charset="0"/>
              </a:rPr>
              <a:t>г. Черногорск,  </a:t>
            </a:r>
            <a:endParaRPr lang="ru-RU" sz="25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2500" dirty="0" smtClean="0">
                <a:solidFill>
                  <a:schemeClr val="bg1"/>
                </a:solidFill>
                <a:latin typeface="Arial Narrow" pitchFamily="34" charset="0"/>
              </a:rPr>
              <a:t>ГБПОУ </a:t>
            </a:r>
            <a:r>
              <a:rPr lang="ru-RU" sz="2500" dirty="0">
                <a:solidFill>
                  <a:schemeClr val="bg1"/>
                </a:solidFill>
                <a:latin typeface="Arial Narrow" pitchFamily="34" charset="0"/>
              </a:rPr>
              <a:t>РХ «Черногорский механико-технологический техникум»</a:t>
            </a:r>
          </a:p>
          <a:p>
            <a:endParaRPr lang="ru-RU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indent="-342900">
              <a:buFont typeface="Wingdings" pitchFamily="2" charset="2"/>
              <a:buChar char="§"/>
            </a:pPr>
            <a:r>
              <a:rPr lang="ru-RU" sz="2400" dirty="0" err="1">
                <a:solidFill>
                  <a:schemeClr val="bg1"/>
                </a:solidFill>
                <a:latin typeface="Arial Narrow" pitchFamily="34" charset="0"/>
              </a:rPr>
              <a:t>Автоквантум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lvl="0" indent="-342900">
              <a:buFont typeface="Wingdings" pitchFamily="2" charset="2"/>
              <a:buChar char="§"/>
            </a:pPr>
            <a:r>
              <a:rPr lang="ru-RU" sz="2400" dirty="0" err="1">
                <a:solidFill>
                  <a:schemeClr val="bg1"/>
                </a:solidFill>
                <a:latin typeface="Arial Narrow" pitchFamily="34" charset="0"/>
              </a:rPr>
              <a:t>Аэроквантум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lvl="0" indent="-342900"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IT </a:t>
            </a:r>
            <a:r>
              <a:rPr lang="ru-RU" sz="2400" dirty="0" err="1">
                <a:solidFill>
                  <a:schemeClr val="bg1"/>
                </a:solidFill>
                <a:latin typeface="Arial Narrow" pitchFamily="34" charset="0"/>
              </a:rPr>
              <a:t>квантум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lvl="0" indent="-342900">
              <a:buFont typeface="Wingdings" pitchFamily="2" charset="2"/>
              <a:buChar char="§"/>
            </a:pPr>
            <a:r>
              <a:rPr lang="ru-RU" sz="2400" dirty="0" err="1">
                <a:solidFill>
                  <a:schemeClr val="bg1"/>
                </a:solidFill>
                <a:latin typeface="Arial Narrow" pitchFamily="34" charset="0"/>
              </a:rPr>
              <a:t>Промробоквантум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lvl="0" indent="-342900"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Промышленный дизайн;</a:t>
            </a:r>
          </a:p>
          <a:p>
            <a:pPr lvl="0" indent="-342900"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Хайтек </a:t>
            </a:r>
            <a:endParaRPr lang="ru-RU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72 622,3 тыс. руб. – федеральный бюджет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726, 2 тыс. руб. – бюджет РХ</a:t>
            </a:r>
          </a:p>
          <a:p>
            <a:pPr lvl="0"/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" name="Picture 2" descr="D:\Документы Технопарк\Брендирование\A0GKlIJEVj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8"/>
          <a:stretch/>
        </p:blipFill>
        <p:spPr bwMode="auto">
          <a:xfrm>
            <a:off x="5817836" y="3212976"/>
            <a:ext cx="3146651" cy="31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" y="-3103"/>
            <a:ext cx="9144000" cy="112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9" y="1219782"/>
            <a:ext cx="5660281" cy="555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753569" y="39060"/>
            <a:ext cx="7498951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  <a:latin typeface="Arial Narrow" pitchFamily="34" charset="0"/>
              </a:rPr>
              <a:t>ДТ «Кванториум», г. Черногорск</a:t>
            </a:r>
          </a:p>
        </p:txBody>
      </p:sp>
      <p:pic>
        <p:nvPicPr>
          <p:cNvPr id="2050" name="Picture 2" descr="D:\Документы Технопарк\Брендирование\A0GKlIJEVj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8"/>
          <a:stretch/>
        </p:blipFill>
        <p:spPr bwMode="auto">
          <a:xfrm>
            <a:off x="2051720" y="3501008"/>
            <a:ext cx="576064" cy="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339752" y="4221088"/>
            <a:ext cx="72008" cy="1800200"/>
          </a:xfrm>
          <a:prstGeom prst="straightConnector1">
            <a:avLst/>
          </a:prstGeom>
          <a:ln w="3810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555776" y="4090513"/>
            <a:ext cx="453876" cy="1138688"/>
          </a:xfrm>
          <a:prstGeom prst="straightConnector1">
            <a:avLst/>
          </a:prstGeom>
          <a:ln w="3810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716560" y="3902423"/>
            <a:ext cx="991344" cy="1523566"/>
          </a:xfrm>
          <a:prstGeom prst="straightConnector1">
            <a:avLst/>
          </a:prstGeom>
          <a:ln w="3810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716560" y="3356992"/>
            <a:ext cx="2215480" cy="433337"/>
          </a:xfrm>
          <a:prstGeom prst="straightConnector1">
            <a:avLst/>
          </a:prstGeom>
          <a:ln w="3810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12160" y="1844824"/>
            <a:ext cx="29523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Занятия в технопарке «Кванториум» </a:t>
            </a:r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г. Черногорске смогут посещать  обучающиеся ближайших к Черногорску образовательных организаций </a:t>
            </a:r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Усть-Абаканского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района.</a:t>
            </a:r>
          </a:p>
          <a:p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35150" y="28575"/>
            <a:ext cx="6985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  <a:latin typeface="Arial Narrow" pitchFamily="34" charset="0"/>
              </a:rPr>
              <a:t>Мобильный Кванториум </a:t>
            </a:r>
          </a:p>
        </p:txBody>
      </p:sp>
      <p:pic>
        <p:nvPicPr>
          <p:cNvPr id="6" name="Рисунок 5" descr="C:\Users\ученик\AppData\Local\Microsoft\Windows\INetCache\Content.Word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5182"/>
            <a:ext cx="367240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45182"/>
            <a:ext cx="3981822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5462"/>
            <a:ext cx="367240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65462"/>
            <a:ext cx="3888432" cy="22698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11431" y="6035265"/>
            <a:ext cx="5872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16 764,6 тыс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руб. 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– федеральный бюджет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167,6 тыс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. руб. – бюджет РХ</a:t>
            </a:r>
          </a:p>
        </p:txBody>
      </p:sp>
    </p:spTree>
    <p:extLst>
      <p:ext uri="{BB962C8B-B14F-4D97-AF65-F5344CB8AC3E}">
        <p14:creationId xmlns:p14="http://schemas.microsoft.com/office/powerpoint/2010/main" val="4649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3" y="7937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998726"/>
            <a:ext cx="84969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«Через </a:t>
            </a: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  <a:t>7–10 лет, когда сегодняшние «</a:t>
            </a:r>
            <a:r>
              <a:rPr lang="ru-RU" sz="1600" b="1" dirty="0" err="1">
                <a:solidFill>
                  <a:schemeClr val="bg1"/>
                </a:solidFill>
                <a:latin typeface="Bookman Old Style" pitchFamily="18" charset="0"/>
              </a:rPr>
              <a:t>кванторианцы</a:t>
            </a: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  <a:t>» станут молодыми специалистами, обладающими компетенциями видеть весь цикл проекта от зарождения идеи до финального результата, умеющими эффективно работать в команде, ставить себе цели и креативно подходить к решению новых задач, тогда мы поймем, что наша цель </a:t>
            </a:r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достигнута»</a:t>
            </a: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  <a:t>Марина Ракова, </a:t>
            </a:r>
            <a:endParaRPr lang="ru-RU" sz="16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заместитель </a:t>
            </a: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  <a:t>Министра просвещения РФ, </a:t>
            </a:r>
            <a:endParaRPr lang="ru-RU" sz="16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создатель </a:t>
            </a: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  <a:t>сети ДТ «Кванториум» </a:t>
            </a:r>
          </a:p>
        </p:txBody>
      </p:sp>
      <p:sp>
        <p:nvSpPr>
          <p:cNvPr id="3" name="AutoShape 2" descr="https://pulse19.ru/wp-content/uploads/2019/09/detskij-tehnopark-kvantorium-prisoedinitsja-k-proektu-stolichnye-istorii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ulse19.ru/wp-content/uploads/2019/09/detskij-tehnopark-kvantorium-prisoedinitsja-k-proektu-stolichnye-istorii-1024x6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pulse19.ru/wp-content/uploads/2019/09/detskij-tehnopark-kvantorium-prisoedinitsja-k-proektu-stolichnye-istorii-1024x6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sun9-15.userapi.com/c845521/v845521242/14a5e2/gTnhaIzlud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3" y="2708920"/>
            <a:ext cx="3319537" cy="30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7.userapi.com/c844320/v844320036/12c6d1/CZznBK7F0y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7190"/>
            <a:ext cx="4176464" cy="27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10051" r="45526" b="-10051"/>
          <a:stretch/>
        </p:blipFill>
        <p:spPr bwMode="auto">
          <a:xfrm>
            <a:off x="2915816" y="105568"/>
            <a:ext cx="386825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62" y="0"/>
            <a:ext cx="8686800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>Целевая модель региональной </a:t>
            </a:r>
            <a:r>
              <a:rPr lang="ru-RU" sz="2400" b="1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>системы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>дополнительного образования</a:t>
            </a:r>
            <a:endParaRPr lang="ru-RU" sz="2400" b="1" dirty="0">
              <a:solidFill>
                <a:schemeClr val="bg1"/>
              </a:solidFill>
              <a:effectLst/>
              <a:latin typeface="Bookman Old Style" pitchFamily="18" charset="0"/>
              <a:ea typeface="Calibri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1124744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Bookman Old Style" pitchFamily="18" charset="0"/>
              </a:rPr>
              <a:t>Цели и задачи:</a:t>
            </a:r>
          </a:p>
          <a:p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 обеспечение комплексного эффективного  функционирования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системы взаимодействия в сфере дополнительного образования детей в Республике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Хакасия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 создание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современных организационных, правовых и финансово-экономических механизмов управления  и развития региональной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   системы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дополнительного образования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детей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 формирование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системы обмена опытом и лучшими региональными практиками реализации программ дополнительного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образования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 Функционирование 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общедоступного навигатора по дополнительному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образованию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 обеспечение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доступа к современным вариативным дополнительным образовательным программам, в том числе для детей из сельской местности.</a:t>
            </a:r>
          </a:p>
        </p:txBody>
      </p:sp>
      <p:pic>
        <p:nvPicPr>
          <p:cNvPr id="10" name="Picture 8" descr="D:\РМЦ\Брендбук РМЦ\лого Успех каждого ребенка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49080"/>
            <a:ext cx="1295406" cy="25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850106"/>
          </a:xfrm>
        </p:spPr>
        <p:txBody>
          <a:bodyPr>
            <a:normAutofit fontScale="90000"/>
          </a:bodyPr>
          <a:lstStyle/>
          <a:p>
            <a:r>
              <a:rPr lang="ru-RU" sz="2400" b="1" u="sng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>Основные мероприятия целевой модели </a:t>
            </a:r>
            <a:br>
              <a:rPr lang="ru-RU" sz="2400" b="1" u="sng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</a:br>
            <a:r>
              <a:rPr lang="ru-RU" sz="2400" b="1" u="sng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>региональной системы дополнительного 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29411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1. Создание </a:t>
            </a:r>
            <a:r>
              <a:rPr lang="ru-RU" sz="24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и обеспечение  деятельности  РМЦ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1772815"/>
            <a:ext cx="4644008" cy="4464497"/>
            <a:chOff x="784784" y="188640"/>
            <a:chExt cx="6331722" cy="602600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84" y="188640"/>
              <a:ext cx="6331722" cy="60260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https://upload.wikimedia.org/wikipedia/commons/thumb/3/37/Coat_of_arms_of_Khakassia.svg/1200px-Coat_of_arms_of_Khakassia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132856"/>
              <a:ext cx="2016224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D:\РМЦ\ОПЫТ РЕГИОНОВ\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21113" r="50856"/>
          <a:stretch/>
        </p:blipFill>
        <p:spPr bwMode="auto">
          <a:xfrm>
            <a:off x="323528" y="1780525"/>
            <a:ext cx="3960440" cy="39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34" y="2141983"/>
            <a:ext cx="8872332" cy="471601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6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2. 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 Формирование </a:t>
            </a:r>
            <a:r>
              <a:rPr lang="ru-RU" sz="26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современной системы сопровождения, развития и  совершенствования профессионального мастерства педагогических и управленческих 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 кадров  сферы </a:t>
            </a:r>
            <a:r>
              <a:rPr lang="ru-RU" sz="26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дополнительного образования детей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6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3. 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 Реализация </a:t>
            </a:r>
            <a:r>
              <a:rPr lang="ru-RU" sz="26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дополнительных общеобразовательных программ в сетевой форме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6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4. 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 Выравнивание </a:t>
            </a:r>
            <a:r>
              <a:rPr lang="ru-RU" sz="26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доступности предоставления дополнительного образования 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детей</a:t>
            </a:r>
          </a:p>
          <a:p>
            <a:pPr marL="0" indent="0">
              <a:spcBef>
                <a:spcPct val="0"/>
              </a:spcBef>
              <a:buNone/>
            </a:pPr>
            <a:endParaRPr lang="ru-RU" sz="2600" dirty="0">
              <a:solidFill>
                <a:schemeClr val="bg1"/>
              </a:solidFill>
              <a:effectLst/>
              <a:latin typeface="Arial Narrow"/>
              <a:ea typeface="Calibri"/>
            </a:endParaRPr>
          </a:p>
          <a:p>
            <a:pPr marL="0" indent="0">
              <a:buNone/>
            </a:pP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494992" y="575919"/>
            <a:ext cx="8229600" cy="1284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>Основные мероприятия целевой модели </a:t>
            </a:r>
            <a:br>
              <a:rPr lang="ru-RU" sz="2400" b="1" u="sng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</a:br>
            <a:r>
              <a:rPr lang="ru-RU" sz="2400" b="1" u="sng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>региональной системы дополнительного </a:t>
            </a:r>
            <a:endParaRPr lang="ru-RU" sz="2400" b="1" u="sng" dirty="0" smtClean="0">
              <a:solidFill>
                <a:schemeClr val="bg1"/>
              </a:solidFill>
              <a:effectLst/>
              <a:latin typeface="Bookman Old Style" pitchFamily="18" charset="0"/>
              <a:ea typeface="Calibri"/>
              <a:cs typeface="+mn-cs"/>
            </a:endParaRPr>
          </a:p>
          <a:p>
            <a:r>
              <a:rPr lang="ru-RU" sz="2400" b="1" u="sng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>образования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  <a:cs typeface="+mn-cs"/>
              </a:rPr>
              <a:t>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152572" y="132583"/>
            <a:ext cx="1789823" cy="1728192"/>
            <a:chOff x="784784" y="188640"/>
            <a:chExt cx="6331722" cy="602600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84" y="188640"/>
              <a:ext cx="6331722" cy="60260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https://upload.wikimedia.org/wikipedia/commons/thumb/3/37/Coat_of_arms_of_Khakassia.svg/1200px-Coat_of_arms_of_Khakassia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132856"/>
              <a:ext cx="2016224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4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426" y="260648"/>
            <a:ext cx="82296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5.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Функционирование общедоступного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  <a:ea typeface="Calibri"/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авигатора </a:t>
            </a:r>
            <a:r>
              <a:rPr lang="ru-RU" sz="2400" dirty="0">
                <a:solidFill>
                  <a:schemeClr val="bg1"/>
                </a:solidFill>
                <a:effectLst/>
                <a:latin typeface="Bookman Old Style" pitchFamily="18" charset="0"/>
                <a:ea typeface="Calibri"/>
              </a:rPr>
              <a:t>по дополнительным общеобразовательным программам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308304" y="188640"/>
            <a:ext cx="1714805" cy="1502442"/>
            <a:chOff x="784784" y="188640"/>
            <a:chExt cx="6331722" cy="602600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84" y="188640"/>
              <a:ext cx="6331722" cy="60260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ttps://upload.wikimedia.org/wikipedia/commons/thumb/3/37/Coat_of_arms_of_Khakassia.svg/1200px-Coat_of_arms_of_Khakassia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132856"/>
              <a:ext cx="2016224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r="10337"/>
          <a:stretch/>
        </p:blipFill>
        <p:spPr>
          <a:xfrm>
            <a:off x="611560" y="1673657"/>
            <a:ext cx="6408712" cy="48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6494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  <a:ea typeface="Calibri"/>
              </a:rPr>
              <a:t>                 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Arial Narrow" pitchFamily="34" charset="0"/>
                <a:ea typeface="Calibri"/>
              </a:rPr>
              <a:t>Всероссийские открытые уроки                                       «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Arial Narrow" pitchFamily="34" charset="0"/>
                <a:ea typeface="Calibri"/>
              </a:rPr>
              <a:t>ПроеКТОриЯ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Arial Narrow" pitchFamily="34" charset="0"/>
                <a:ea typeface="Calibri"/>
              </a:rPr>
              <a:t>»</a:t>
            </a:r>
            <a:endParaRPr lang="ru-RU" sz="3600" b="1" dirty="0">
              <a:solidFill>
                <a:schemeClr val="bg1"/>
              </a:solidFill>
              <a:effectLst/>
              <a:latin typeface="Arial Narrow" pitchFamily="34" charset="0"/>
              <a:ea typeface="Calibri"/>
            </a:endParaRPr>
          </a:p>
        </p:txBody>
      </p:sp>
      <p:pic>
        <p:nvPicPr>
          <p:cNvPr id="7" name="Picture 6" descr="https://im0-tub-ru.yandex.net/i?id=eec1d3ddd9261915028fbb05ada08ef0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1" y="361158"/>
            <a:ext cx="2032853" cy="14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641" y="2129822"/>
            <a:ext cx="86815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Цель: 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обеспечение </a:t>
            </a:r>
            <a:r>
              <a:rPr lang="ru-RU" sz="2600" dirty="0">
                <a:solidFill>
                  <a:schemeClr val="bg1"/>
                </a:solidFill>
                <a:latin typeface="Arial Narrow" pitchFamily="34" charset="0"/>
              </a:rPr>
              <a:t>равных 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возможностей для выбора и реализации </a:t>
            </a:r>
            <a:r>
              <a:rPr lang="ru-RU" sz="2600" dirty="0">
                <a:solidFill>
                  <a:schemeClr val="bg1"/>
                </a:solidFill>
                <a:latin typeface="Arial Narrow" pitchFamily="34" charset="0"/>
              </a:rPr>
              <a:t>индивидуальных 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профессиональных    траекторий учащихся 8-11 </a:t>
            </a:r>
            <a:r>
              <a:rPr lang="ru-RU" sz="2600" dirty="0">
                <a:solidFill>
                  <a:schemeClr val="bg1"/>
                </a:solidFill>
                <a:latin typeface="Arial Narrow" pitchFamily="34" charset="0"/>
              </a:rPr>
              <a:t>классов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4891" y="3822593"/>
            <a:ext cx="8683317" cy="2414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Arial Narrow" pitchFamily="34" charset="0"/>
              </a:rPr>
              <a:t>Участие обучающихся  в открытых онлайн-уроках «</a:t>
            </a:r>
            <a:r>
              <a:rPr lang="ru-RU" sz="2600" dirty="0" err="1">
                <a:solidFill>
                  <a:schemeClr val="tx1"/>
                </a:solidFill>
                <a:latin typeface="Arial Narrow" pitchFamily="34" charset="0"/>
              </a:rPr>
              <a:t>ПроеКТОриЯ</a:t>
            </a:r>
            <a:r>
              <a:rPr lang="ru-RU" sz="2600" dirty="0" smtClean="0">
                <a:solidFill>
                  <a:schemeClr val="tx1"/>
                </a:solidFill>
                <a:latin typeface="Arial Narrow" pitchFamily="34" charset="0"/>
              </a:rPr>
              <a:t>»:</a:t>
            </a:r>
          </a:p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itchFamily="34" charset="0"/>
              </a:rPr>
              <a:t>2019 </a:t>
            </a:r>
            <a:r>
              <a:rPr lang="ru-RU" sz="2600" dirty="0">
                <a:solidFill>
                  <a:schemeClr val="tx1"/>
                </a:solidFill>
                <a:latin typeface="Arial Narrow" pitchFamily="34" charset="0"/>
              </a:rPr>
              <a:t>г. - не менее 20 %                       2022 г. - не менее 55%</a:t>
            </a:r>
          </a:p>
          <a:p>
            <a:pPr algn="ctr"/>
            <a:r>
              <a:rPr lang="ru-RU" sz="2600" dirty="0">
                <a:solidFill>
                  <a:schemeClr val="tx1"/>
                </a:solidFill>
                <a:latin typeface="Arial Narrow" pitchFamily="34" charset="0"/>
              </a:rPr>
              <a:t>2020 г. - не менее  30 %                      2023 г. - не менее 70 % </a:t>
            </a:r>
            <a:endParaRPr lang="ru-RU" sz="2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itchFamily="34" charset="0"/>
              </a:rPr>
              <a:t>2021 </a:t>
            </a:r>
            <a:r>
              <a:rPr lang="ru-RU" sz="2600" dirty="0">
                <a:solidFill>
                  <a:schemeClr val="tx1"/>
                </a:solidFill>
                <a:latin typeface="Arial Narrow" pitchFamily="34" charset="0"/>
              </a:rPr>
              <a:t>г - не менее 45 %                        2024 г. - не менее 85%</a:t>
            </a:r>
          </a:p>
          <a:p>
            <a:pPr algn="ctr"/>
            <a:r>
              <a:rPr lang="ru-RU" sz="2600" dirty="0">
                <a:solidFill>
                  <a:schemeClr val="tx1"/>
                </a:solidFill>
                <a:latin typeface="Arial Narrow" pitchFamily="34" charset="0"/>
              </a:rPr>
              <a:t>          от общего числа обучающихся г. Черногорска</a:t>
            </a:r>
          </a:p>
        </p:txBody>
      </p:sp>
    </p:spTree>
    <p:extLst>
      <p:ext uri="{BB962C8B-B14F-4D97-AF65-F5344CB8AC3E}">
        <p14:creationId xmlns:p14="http://schemas.microsoft.com/office/powerpoint/2010/main" val="2701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688424"/>
              </p:ext>
            </p:extLst>
          </p:nvPr>
        </p:nvGraphicFramePr>
        <p:xfrm>
          <a:off x="323528" y="332657"/>
          <a:ext cx="8568953" cy="6169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6080671"/>
                <a:gridCol w="1100125"/>
                <a:gridCol w="1100125"/>
              </a:tblGrid>
              <a:tr h="4727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 Narrow" pitchFamily="34" charset="0"/>
                        </a:rPr>
                        <a:t>Наименование </a:t>
                      </a:r>
                      <a:r>
                        <a:rPr lang="ru-RU" sz="2400" dirty="0">
                          <a:effectLst/>
                          <a:latin typeface="Arial Narrow" pitchFamily="34" charset="0"/>
                        </a:rPr>
                        <a:t>мероприятия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itchFamily="34" charset="0"/>
                        </a:rPr>
                        <a:t>Сроки реализации</a:t>
                      </a:r>
                      <a:endParaRPr lang="ru-RU" sz="2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начало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начало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9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Освоение 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обучающимися 5-11 классов основных общеобразовательных программ по индивидуальному учебному плану, в том числе в сетевой форме, с зачетом результатов освоения ими дополнительных общеобразовательных программ и программ профессионального обучения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2019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8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Разработка и внедрение дополнительных общеобразовательных программ нового поколения с учетом формирования у обучающихся функциональных грамотностей (финансовой, правовой, цифровой и т.д.), в том числе через предмет «Технология» и </a:t>
                      </a:r>
                      <a:r>
                        <a:rPr lang="ru-RU" sz="2000" b="1" dirty="0" err="1">
                          <a:effectLst/>
                          <a:latin typeface="Arial Narrow" pitchFamily="34" charset="0"/>
                        </a:rPr>
                        <a:t>межпредметные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 модули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(например, включение в программы по технологии новых модулей: </a:t>
                      </a:r>
                      <a:r>
                        <a:rPr lang="ru-RU" sz="2000" b="1" dirty="0" err="1">
                          <a:effectLst/>
                          <a:latin typeface="Arial Narrow" pitchFamily="34" charset="0"/>
                        </a:rPr>
                        <a:t>гео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-, </a:t>
                      </a:r>
                      <a:r>
                        <a:rPr lang="ru-RU" sz="2000" b="1" dirty="0" err="1">
                          <a:effectLst/>
                          <a:latin typeface="Arial Narrow" pitchFamily="34" charset="0"/>
                        </a:rPr>
                        <a:t>аэро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-, </a:t>
                      </a:r>
                      <a:r>
                        <a:rPr lang="ru-RU" sz="2000" b="1" dirty="0" err="1">
                          <a:effectLst/>
                          <a:latin typeface="Arial Narrow" pitchFamily="34" charset="0"/>
                        </a:rPr>
                        <a:t>айти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al Narrow" pitchFamily="34" charset="0"/>
                        </a:rPr>
                        <a:t>квантум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, виртуальная и дополненная реальность, промышленный дизайн и робототехника)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2020 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г.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г.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 descr="H:\Мои документы\НПА\КОНЦЕПЦИИ и ПРОГРАММЫ\Проект ОБРАЗОВАНИЕ 2019-2024\uspexkajdog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8002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246524"/>
              </p:ext>
            </p:extLst>
          </p:nvPr>
        </p:nvGraphicFramePr>
        <p:xfrm>
          <a:off x="251520" y="548680"/>
          <a:ext cx="8640960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52"/>
                <a:gridCol w="5971406"/>
                <a:gridCol w="1191951"/>
                <a:gridCol w="1191951"/>
              </a:tblGrid>
              <a:tr h="1170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Организация повышения квалификации педагогических кадров по инклюзивному образованию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i="1" smtClean="0">
                        <a:effectLst/>
                        <a:latin typeface="Arial Narrow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i="1" smtClean="0"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i="1" dirty="0">
                          <a:effectLst/>
                          <a:latin typeface="Arial Narrow" pitchFamily="34" charset="0"/>
                        </a:rPr>
                        <a:t>в соответствии с планом-графиком, не реже 1 раза в 3 года)</a:t>
                      </a:r>
                      <a:endParaRPr lang="ru-RU" sz="2000" b="1" i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2020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20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23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itchFamily="34" charset="0"/>
                        </a:rPr>
                        <a:t>Организация повышения квалификации педагогических кадров по организации ранней профориентации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i="1" dirty="0" smtClean="0">
                        <a:effectLst/>
                        <a:latin typeface="Arial Narrow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Arial Narrow" pitchFamily="34" charset="0"/>
                        </a:rPr>
                        <a:t>(в соответствии с планом-графиком, не реже 1 раза в 3 года)</a:t>
                      </a:r>
                      <a:endParaRPr lang="ru-RU" sz="2000" b="1" i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2020 г.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Организация повышения квалификации педагогических кадров по выбранным направлениям технологического и естественнонаучного профилей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i="1" dirty="0" smtClean="0">
                        <a:effectLst/>
                        <a:latin typeface="Arial Narrow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i="1" dirty="0">
                          <a:effectLst/>
                          <a:latin typeface="Arial Narrow" pitchFamily="34" charset="0"/>
                        </a:rPr>
                        <a:t>в соответствии с планом-графиком, не реже 1 раза в 3 года)</a:t>
                      </a:r>
                      <a:endParaRPr lang="ru-RU" sz="2000" b="1" i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2020 г.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 descr="H:\Мои документы\НПА\КОНЦЕПЦИИ и ПРОГРАММЫ\Проект ОБРАЗОВАНИЕ 2019-2024\uspexkajdog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8002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30.userapi.com/c841533/v841533351/2b082/48DoCvJzmh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14046" r="15433" b="8592"/>
          <a:stretch/>
        </p:blipFill>
        <p:spPr bwMode="auto">
          <a:xfrm>
            <a:off x="6660232" y="160211"/>
            <a:ext cx="20882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:\Мои документы\НПА\КОНЦЕПЦИИ и ПРОГРАММЫ\Проект ОБРАЗОВАНИЕ 2019-2024\uspexkajdog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219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133" y="2104427"/>
            <a:ext cx="8352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Участие </a:t>
            </a: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обучающихся </a:t>
            </a:r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в профильных    </a:t>
            </a: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сменах в Республиканском центре выявления, поддержки и развития способностей и талантов у детей и молодёжи «Альтаир-Хакасия»</a:t>
            </a:r>
            <a:b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ru-RU" sz="3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826" y="5046861"/>
            <a:ext cx="8543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>
              <a:solidFill>
                <a:schemeClr val="bg1"/>
              </a:solidFill>
              <a:latin typeface="Arial Narrow"/>
              <a:ea typeface="Calibri"/>
            </a:endParaRPr>
          </a:p>
          <a:p>
            <a:pPr algn="just"/>
            <a:r>
              <a:rPr lang="ru-RU" sz="2800" i="1" dirty="0" smtClean="0">
                <a:solidFill>
                  <a:schemeClr val="bg1"/>
                </a:solidFill>
                <a:latin typeface="Arial Narrow"/>
                <a:ea typeface="Calibri"/>
              </a:rPr>
              <a:t>(По </a:t>
            </a:r>
            <a:r>
              <a:rPr lang="ru-RU" sz="2800" i="1" dirty="0">
                <a:solidFill>
                  <a:schemeClr val="bg1"/>
                </a:solidFill>
                <a:latin typeface="Arial Narrow"/>
                <a:ea typeface="Calibri"/>
              </a:rPr>
              <a:t>итогам конкурсного отбора в </a:t>
            </a:r>
            <a:r>
              <a:rPr lang="ru-RU" sz="2800" i="1" dirty="0" smtClean="0">
                <a:solidFill>
                  <a:schemeClr val="bg1"/>
                </a:solidFill>
                <a:latin typeface="Arial Narrow"/>
                <a:ea typeface="Calibri"/>
              </a:rPr>
              <a:t>соответствии </a:t>
            </a:r>
            <a:r>
              <a:rPr lang="ru-RU" sz="2800" i="1" dirty="0">
                <a:solidFill>
                  <a:schemeClr val="bg1"/>
                </a:solidFill>
                <a:latin typeface="Arial Narrow"/>
                <a:ea typeface="Calibri"/>
              </a:rPr>
              <a:t>с республиканскими   </a:t>
            </a:r>
            <a:r>
              <a:rPr lang="ru-RU" sz="2800" i="1" dirty="0" smtClean="0">
                <a:solidFill>
                  <a:schemeClr val="bg1"/>
                </a:solidFill>
                <a:latin typeface="Arial Narrow"/>
                <a:ea typeface="Calibri"/>
              </a:rPr>
              <a:t>квотами)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5442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848872" cy="72008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Национальный проект «Образование»</a:t>
            </a:r>
            <a:endParaRPr lang="ru-RU" sz="3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Задача </a:t>
            </a: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проекта: </a:t>
            </a:r>
            <a:endParaRPr lang="ru-RU" sz="3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                 внедрение в </a:t>
            </a: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российских школах новых методов обучения и воспитания, современных образовательных технологий, а также обновление содержания и совершенствование методов обучения предмету «Технология</a:t>
            </a:r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»</a:t>
            </a:r>
            <a:endParaRPr lang="ru-RU" sz="3400" b="1" dirty="0">
              <a:solidFill>
                <a:schemeClr val="bg1"/>
              </a:solidFill>
              <a:effectLst/>
              <a:latin typeface="Arial Narrow" pitchFamily="34" charset="0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1" y="260648"/>
            <a:ext cx="131277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5766" y="1052736"/>
            <a:ext cx="71567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Arial Narrow" pitchFamily="34" charset="0"/>
              </a:rPr>
              <a:t>   Проект «Современная школа»</a:t>
            </a:r>
            <a:endParaRPr lang="ru-RU" sz="3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1" y="1628800"/>
            <a:ext cx="188883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621773"/>
              </p:ext>
            </p:extLst>
          </p:nvPr>
        </p:nvGraphicFramePr>
        <p:xfrm>
          <a:off x="323529" y="226029"/>
          <a:ext cx="8640960" cy="6327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5980869"/>
                <a:gridCol w="1150026"/>
                <a:gridCol w="1150026"/>
              </a:tblGrid>
              <a:tr h="2078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Наименование мероприятия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Сроки реализации</a:t>
                      </a: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начало</a:t>
                      </a: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окончание</a:t>
                      </a: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</a:tr>
              <a:tr h="1851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Создание системы повышения квалификации для учителей предметной области «Технология» на базе детского технопарка «</a:t>
                      </a:r>
                      <a:r>
                        <a:rPr lang="ru-RU" sz="1800" b="1" dirty="0" err="1">
                          <a:effectLst/>
                          <a:latin typeface="Arial Narrow" pitchFamily="34" charset="0"/>
                        </a:rPr>
                        <a:t>Кванториум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», организаций, осуществляющих образовательную деятельность по образовательным программам среднего профессионального и высшего образования, предприятий реального сектора экономики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572" marR="62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01.01.2020 </a:t>
                      </a: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itchFamily="34" charset="0"/>
                        </a:rPr>
                        <a:t>01.09.2021</a:t>
                      </a:r>
                      <a:endParaRPr lang="ru-RU" sz="18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</a:tr>
              <a:tr h="374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Участие в реализации целевой модели освоения предметной области «Технология» и других предметных областей на базе организаций, имеющих </a:t>
                      </a:r>
                      <a:r>
                        <a:rPr lang="ru-RU" sz="1800" b="1" dirty="0" err="1">
                          <a:effectLst/>
                          <a:latin typeface="Arial Narrow" pitchFamily="34" charset="0"/>
                        </a:rPr>
                        <a:t>высокооснащенные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Arial Narrow" pitchFamily="34" charset="0"/>
                        </a:rPr>
                        <a:t>ученико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-места, в том числе детского технопарка «</a:t>
                      </a:r>
                      <a:r>
                        <a:rPr lang="ru-RU" sz="1800" b="1" dirty="0" err="1">
                          <a:effectLst/>
                          <a:latin typeface="Arial Narrow" pitchFamily="34" charset="0"/>
                        </a:rPr>
                        <a:t>Кванториум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Изучение предметной области «Технология» и других предметных областей на базе высокотехнологичных организаций, в том числе детского технопарка «</a:t>
                      </a:r>
                      <a:r>
                        <a:rPr lang="ru-RU" sz="1800" b="1" dirty="0" err="1">
                          <a:effectLst/>
                          <a:latin typeface="Arial Narrow" pitchFamily="34" charset="0"/>
                        </a:rPr>
                        <a:t>Кванториум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», а также с привлечением обучающихся школ различного типа, в том числе школ, работающих в неблагоприятных социальных условиях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(к концу 2024 г. – на базе не менее 70% организаций, имеющих </a:t>
                      </a:r>
                      <a:r>
                        <a:rPr lang="ru-RU" sz="1800" b="1" dirty="0" err="1">
                          <a:effectLst/>
                          <a:latin typeface="Arial Narrow" pitchFamily="34" charset="0"/>
                        </a:rPr>
                        <a:t>высокооснащенные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Arial Narrow" pitchFamily="34" charset="0"/>
                        </a:rPr>
                        <a:t>ученико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-места, в </a:t>
                      </a:r>
                      <a:r>
                        <a:rPr lang="ru-RU" sz="1800" b="1" dirty="0" err="1">
                          <a:effectLst/>
                          <a:latin typeface="Arial Narrow" pitchFamily="34" charset="0"/>
                        </a:rPr>
                        <a:t>т.ч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. на базе детского технопарка «</a:t>
                      </a:r>
                      <a:r>
                        <a:rPr lang="ru-RU" sz="1800" b="1" dirty="0" err="1">
                          <a:effectLst/>
                          <a:latin typeface="Arial Narrow" pitchFamily="34" charset="0"/>
                        </a:rPr>
                        <a:t>Кванториум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»)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572" marR="62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2020</a:t>
                      </a:r>
                      <a:r>
                        <a:rPr lang="ru-RU" sz="1800" b="1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.</a:t>
                      </a: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</a:rPr>
                        <a:t>2024 г.</a:t>
                      </a:r>
                      <a:endParaRPr lang="ru-RU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572" marR="62572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01622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1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ои документы\Downloads\1439443423_po-f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822" y="265868"/>
            <a:ext cx="2808312" cy="17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257" y="2132856"/>
            <a:ext cx="85689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sz="3400" b="1" dirty="0" smtClean="0">
                <a:solidFill>
                  <a:schemeClr val="bg1"/>
                </a:solidFill>
                <a:latin typeface="Arial Narrow" pitchFamily="34" charset="0"/>
              </a:rPr>
              <a:t>Участие </a:t>
            </a:r>
            <a:r>
              <a:rPr lang="ru-RU" sz="3400" b="1" dirty="0">
                <a:solidFill>
                  <a:schemeClr val="bg1"/>
                </a:solidFill>
                <a:latin typeface="Arial Narrow" pitchFamily="34" charset="0"/>
              </a:rPr>
              <a:t>в реализации мероприятий по внедрению обновленных федеральных государственных образовательных стандартов общего образования и примерных основных общеобразовательных программ</a:t>
            </a:r>
            <a:endParaRPr lang="ru-RU" sz="3400" b="1" dirty="0">
              <a:solidFill>
                <a:schemeClr val="bg1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67444" y="5445224"/>
            <a:ext cx="45592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b="1" i="1" dirty="0" smtClean="0">
                <a:solidFill>
                  <a:schemeClr val="bg1"/>
                </a:solidFill>
                <a:latin typeface="Arial Narrow" pitchFamily="34" charset="0"/>
              </a:rPr>
              <a:t>2020 г. – конец 2022 г.</a:t>
            </a:r>
            <a:endParaRPr lang="ru-RU" sz="3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3" y="265868"/>
            <a:ext cx="2126857" cy="17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1773</Words>
  <Application>Microsoft Office PowerPoint</Application>
  <PresentationFormat>Экран (4:3)</PresentationFormat>
  <Paragraphs>233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Bookman Old Style</vt:lpstr>
      <vt:lpstr>Calibri</vt:lpstr>
      <vt:lpstr>Candara</vt:lpstr>
      <vt:lpstr>Symbol</vt:lpstr>
      <vt:lpstr>Times New Roman</vt:lpstr>
      <vt:lpstr>Trebuchet MS</vt:lpstr>
      <vt:lpstr>Wingdings</vt:lpstr>
      <vt:lpstr>Тема Office</vt:lpstr>
      <vt:lpstr>Презентация PowerPoint</vt:lpstr>
      <vt:lpstr>Национальный проект «Образование»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Национальный проект «Образование»</vt:lpstr>
      <vt:lpstr>Презентация PowerPoint</vt:lpstr>
      <vt:lpstr>Презентация PowerPoint</vt:lpstr>
      <vt:lpstr>Национальный проект «Образование»</vt:lpstr>
      <vt:lpstr>Презентация PowerPoint</vt:lpstr>
      <vt:lpstr>Презентация PowerPoint</vt:lpstr>
      <vt:lpstr>Национальный проект «Образование»</vt:lpstr>
      <vt:lpstr>Презентация PowerPoint</vt:lpstr>
      <vt:lpstr>Презентация PowerPoint</vt:lpstr>
      <vt:lpstr>Проект  «Социальная активность»</vt:lpstr>
      <vt:lpstr>Основные показатели проекта:</vt:lpstr>
      <vt:lpstr>Проект  «Успех каждого ребенка»</vt:lpstr>
      <vt:lpstr>Основные показатели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модель региональной системы  дополнительного образования</vt:lpstr>
      <vt:lpstr>Основные мероприятия целевой модели  региональной системы дополнительного образования: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Татьяна</cp:lastModifiedBy>
  <cp:revision>87</cp:revision>
  <dcterms:created xsi:type="dcterms:W3CDTF">2019-08-20T08:06:07Z</dcterms:created>
  <dcterms:modified xsi:type="dcterms:W3CDTF">2021-02-15T09:14:00Z</dcterms:modified>
</cp:coreProperties>
</file>